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1123" r:id="rId5"/>
    <p:sldId id="1132" r:id="rId6"/>
    <p:sldId id="1133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96662B-D15B-4E6D-8B04-EA3AA5BF2901}" v="9" dt="2023-09-06T17:44:28.4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141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270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AD73FD81-521B-4DB2-9980-005AD60BB058}"/>
    <pc:docChg chg="modSld">
      <pc:chgData name="Chris Pudney, Vodafone" userId="a9292186-02d3-4a1b-9f06-7a4f13759ed3" providerId="ADAL" clId="{AD73FD81-521B-4DB2-9980-005AD60BB058}" dt="2023-09-06T17:47:55.532" v="0" actId="20577"/>
      <pc:docMkLst>
        <pc:docMk/>
      </pc:docMkLst>
      <pc:sldChg chg="modSp mod">
        <pc:chgData name="Chris Pudney, Vodafone" userId="a9292186-02d3-4a1b-9f06-7a4f13759ed3" providerId="ADAL" clId="{AD73FD81-521B-4DB2-9980-005AD60BB058}" dt="2023-09-06T17:47:55.532" v="0" actId="20577"/>
        <pc:sldMkLst>
          <pc:docMk/>
          <pc:sldMk cId="3980353510" sldId="1132"/>
        </pc:sldMkLst>
        <pc:spChg chg="mod">
          <ac:chgData name="Chris Pudney, Vodafone" userId="a9292186-02d3-4a1b-9f06-7a4f13759ed3" providerId="ADAL" clId="{AD73FD81-521B-4DB2-9980-005AD60BB058}" dt="2023-09-06T17:47:55.532" v="0" actId="20577"/>
          <ac:spMkLst>
            <pc:docMk/>
            <pc:sldMk cId="3980353510" sldId="1132"/>
            <ac:spMk id="6" creationId="{C2AAB4A3-C46F-4929-9B30-4980D370990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06/09/2023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06/09/2023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8324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834065" y="2944302"/>
            <a:ext cx="6229350" cy="955562"/>
          </a:xfrm>
        </p:spPr>
        <p:txBody>
          <a:bodyPr/>
          <a:lstStyle/>
          <a:p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</a:rPr>
              <a:t>Relevant scope for NTN 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Item: 6.4.2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SP-231109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SA #101, Bangalore, India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September 11-15,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71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191475"/>
            <a:ext cx="8642350" cy="464455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It is important that </a:t>
            </a:r>
            <a:r>
              <a:rPr lang="en-GB">
                <a:latin typeface="Calibri" panose="020F0502020204030204" pitchFamily="34" charset="0"/>
                <a:ea typeface="Times New Roman" panose="02020603050405020304" pitchFamily="18" charset="0"/>
              </a:rPr>
              <a:t>3GPP’s scarce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meeting time is spent on commercially relevant topics or, for new work areas, potentially relevant topics.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With studies starting in R16, 3GPP NTN work has already spanned 3 releases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The understanding of NTN capabilities and commercial opportunities within 3GPP companies should now be fairly mature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Hence any Release 19 work should be able to have reasonable commercial reality, e.g.:</a:t>
            </a:r>
          </a:p>
          <a:p>
            <a:pPr marL="552450" lvl="1" indent="-342900">
              <a:buFont typeface="+mj-lt"/>
              <a:buAutoNum type="alphaLcParenR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be targeted at ‘low entry cost’, e.g. “single satellite, single earth station” capability;</a:t>
            </a:r>
          </a:p>
          <a:p>
            <a:pPr marL="552450" lvl="1" indent="-342900">
              <a:buFont typeface="+mj-lt"/>
              <a:buAutoNum type="alphaLcParenR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For ‘higher cost systems’ aiming for widespread internet-access, it should have a plausible lawful interception concept (this seems unlikely with UE-Satellite-UE routeing; and doubtful with Inter-Satellite Links)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Proponents of 3GPP NTN work in </a:t>
            </a:r>
            <a:r>
              <a:rPr lang="en-GB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Rel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 ‘19 should be able to clearly explain (at least offline) the commercial basis for their objective(s)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The scope of the SA2 SID on NTN (S2-2310027) should be reduced to </a:t>
            </a:r>
            <a:r>
              <a:rPr lang="en-GB" b="1" u="sng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ONLY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 WT.1.1 and the WT1.2 modified as below:</a:t>
            </a:r>
          </a:p>
          <a:p>
            <a:pPr>
              <a:buFont typeface="Wingdings" panose="05000000000000000000" pitchFamily="2" charset="2"/>
              <a:buChar char="à"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4F77C0-A422-8FC7-452B-454A07671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118177"/>
            <a:ext cx="671004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/>
              </a:rPr>
              <a:t>WT-1.1 study impacts on protocols and interfaces of </a:t>
            </a:r>
            <a:r>
              <a:rPr kumimoji="0" lang="en-US" altLang="en-US" sz="1400" i="0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/>
              </a:rPr>
              <a:t>gNB</a:t>
            </a:r>
            <a:r>
              <a:rPr kumimoji="0" lang="en-US" altLang="en-US" sz="140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/>
              </a:rPr>
              <a:t>/eNB embedded on the satellite. </a:t>
            </a:r>
            <a:endParaRPr kumimoji="0" lang="en-US" altLang="en-US" sz="3200" i="0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707F4E-8E12-6E51-4261-BA724E1B8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884" y="4343804"/>
            <a:ext cx="867416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WT-1.2: Study minimum necessary set of 3GPP core network functions and/or RAN to be embedded in</a:t>
            </a:r>
            <a:endParaRPr kumimoji="0" lang="en-GB" altLang="en-US" sz="1400" i="0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the satellite for </a:t>
            </a:r>
            <a:r>
              <a:rPr kumimoji="0" lang="en-US" altLang="en-US" sz="1400" i="0" strike="sng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the new uses cases:</a:t>
            </a:r>
            <a:endParaRPr kumimoji="0" lang="en-GB" altLang="en-US" sz="1400" i="0" strike="sng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40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S&amp;F</a:t>
            </a:r>
            <a:r>
              <a:rPr kumimoji="0" lang="en-US" altLang="en-US" sz="1400" i="0" strike="sng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, with one or several interconnected </a:t>
            </a:r>
            <a:r>
              <a:rPr kumimoji="0" lang="en-US" altLang="en-US" sz="140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satellite</a:t>
            </a:r>
            <a:r>
              <a:rPr kumimoji="0" lang="en-US" altLang="en-US" sz="1400" i="0" strike="sng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s</a:t>
            </a:r>
            <a:r>
              <a:rPr kumimoji="0" lang="en-US" altLang="en-US" sz="140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 without </a:t>
            </a:r>
            <a:r>
              <a:rPr kumimoji="0" lang="en-US" altLang="en-US" sz="1400" i="0" u="sng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active</a:t>
            </a:r>
            <a:r>
              <a:rPr kumimoji="0" lang="en-US" altLang="en-US" sz="140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 feeder link for  IoT NTN (EPS) </a:t>
            </a:r>
            <a:r>
              <a:rPr kumimoji="0" lang="en-US" altLang="en-US" sz="1400" i="0" strike="sng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NewRomanPS-BoldMT" charset="0"/>
              </a:rPr>
              <a:t>and NR NTN (5GS)</a:t>
            </a:r>
            <a:endParaRPr kumimoji="0" lang="en-US" altLang="en-US" sz="1400" i="0" strike="sng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35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723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286</Words>
  <Application>Microsoft Office PowerPoint</Application>
  <PresentationFormat>On-screen Show (16:9)</PresentationFormat>
  <Paragraphs>28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Vodafone Rg</vt:lpstr>
      <vt:lpstr>Wingdings</vt:lpstr>
      <vt:lpstr>Vodafone</vt:lpstr>
      <vt:lpstr>Relevant scope for NTN in Rel 19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73</cp:revision>
  <cp:lastPrinted>2011-08-30T12:20:26Z</cp:lastPrinted>
  <dcterms:created xsi:type="dcterms:W3CDTF">2021-03-11T12:21:06Z</dcterms:created>
  <dcterms:modified xsi:type="dcterms:W3CDTF">2023-09-06T17:47:55Z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